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74" r:id="rId4"/>
    <p:sldId id="279" r:id="rId5"/>
    <p:sldId id="276" r:id="rId6"/>
    <p:sldId id="258" r:id="rId7"/>
    <p:sldId id="259" r:id="rId8"/>
    <p:sldId id="263" r:id="rId9"/>
    <p:sldId id="267" r:id="rId10"/>
    <p:sldId id="281" r:id="rId11"/>
    <p:sldId id="268" r:id="rId12"/>
    <p:sldId id="280" r:id="rId13"/>
    <p:sldId id="271" r:id="rId14"/>
    <p:sldId id="272" r:id="rId15"/>
    <p:sldId id="277" r:id="rId16"/>
    <p:sldId id="278"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Georgia" panose="02040502050405020303" pitchFamily="18" charset="0"/>
      <p:regular r:id="rId23"/>
      <p:bold r:id="rId24"/>
      <p:italic r:id="rId25"/>
      <p:boldItalic r:id="rId26"/>
    </p:embeddedFont>
    <p:embeddedFont>
      <p:font typeface="Poppins" panose="000005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c6023c03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c6023c03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c6023c03a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c6023c03a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dc6023c03a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dc6023c03a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c997cdad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c997cdad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c6023c03a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c6023c03a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c6023c03a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dc6023c03a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c997cdad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c997cdad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c6023c03a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c6023c03a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nvidia.com/blog/deep-learning-self-driving-cars/" TargetMode="External"/><Relationship Id="rId2" Type="http://schemas.openxmlformats.org/officeDocument/2006/relationships/hyperlink" Target="https://github.com/kumarSuraj-bit/Minor-Project-NITP" TargetMode="External"/><Relationship Id="rId1" Type="http://schemas.openxmlformats.org/officeDocument/2006/relationships/slideLayout" Target="../slideLayouts/slideLayout3.xml"/><Relationship Id="rId4" Type="http://schemas.openxmlformats.org/officeDocument/2006/relationships/hyperlink" Target="https://github.com/udacity/self-driving-car-si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2" name="Google Shape;85;p13">
            <a:extLst>
              <a:ext uri="{FF2B5EF4-FFF2-40B4-BE49-F238E27FC236}">
                <a16:creationId xmlns:a16="http://schemas.microsoft.com/office/drawing/2014/main" id="{A44DCC87-96F1-7151-1E87-7523B244C172}"/>
              </a:ext>
            </a:extLst>
          </p:cNvPr>
          <p:cNvSpPr txBox="1">
            <a:spLocks/>
          </p:cNvSpPr>
          <p:nvPr/>
        </p:nvSpPr>
        <p:spPr>
          <a:xfrm>
            <a:off x="1688294" y="850108"/>
            <a:ext cx="5495950" cy="10429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pPr algn="ctr">
              <a:buSzPts val="990"/>
            </a:pPr>
            <a:r>
              <a:rPr lang="en-US" sz="2745" dirty="0">
                <a:solidFill>
                  <a:srgbClr val="FFC000"/>
                </a:solidFill>
                <a:latin typeface="Arial"/>
                <a:ea typeface="Arial"/>
                <a:cs typeface="Arial"/>
                <a:sym typeface="Arial"/>
              </a:rPr>
              <a:t>End-to-End Deep Learning for Self-Driving Cars</a:t>
            </a:r>
            <a:endParaRPr lang="en-US" sz="4480" dirty="0">
              <a:solidFill>
                <a:srgbClr val="FFC000"/>
              </a:solidFill>
            </a:endParaRPr>
          </a:p>
        </p:txBody>
      </p:sp>
      <p:sp>
        <p:nvSpPr>
          <p:cNvPr id="14" name="Title 4">
            <a:extLst>
              <a:ext uri="{FF2B5EF4-FFF2-40B4-BE49-F238E27FC236}">
                <a16:creationId xmlns:a16="http://schemas.microsoft.com/office/drawing/2014/main" id="{78E4AE5C-6F79-F605-4010-3FC60E82BAF9}"/>
              </a:ext>
            </a:extLst>
          </p:cNvPr>
          <p:cNvSpPr txBox="1">
            <a:spLocks/>
          </p:cNvSpPr>
          <p:nvPr/>
        </p:nvSpPr>
        <p:spPr>
          <a:xfrm>
            <a:off x="1562076" y="153677"/>
            <a:ext cx="5748386" cy="696431"/>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pPr algn="ctr"/>
            <a:r>
              <a:rPr lang="en-US" sz="3200" u="sng" dirty="0"/>
              <a:t>MINOR PROJECT</a:t>
            </a:r>
          </a:p>
        </p:txBody>
      </p:sp>
      <p:pic>
        <p:nvPicPr>
          <p:cNvPr id="15" name="Picture 14">
            <a:extLst>
              <a:ext uri="{FF2B5EF4-FFF2-40B4-BE49-F238E27FC236}">
                <a16:creationId xmlns:a16="http://schemas.microsoft.com/office/drawing/2014/main" id="{13B2BA2F-D887-BF0D-A629-D3678372E0CD}"/>
              </a:ext>
            </a:extLst>
          </p:cNvPr>
          <p:cNvPicPr>
            <a:picLocks noChangeAspect="1"/>
          </p:cNvPicPr>
          <p:nvPr/>
        </p:nvPicPr>
        <p:blipFill>
          <a:blip r:embed="rId3"/>
          <a:stretch>
            <a:fillRect/>
          </a:stretch>
        </p:blipFill>
        <p:spPr>
          <a:xfrm>
            <a:off x="212337" y="213663"/>
            <a:ext cx="771526" cy="768097"/>
          </a:xfrm>
          <a:prstGeom prst="rect">
            <a:avLst/>
          </a:prstGeom>
        </p:spPr>
      </p:pic>
      <p:sp>
        <p:nvSpPr>
          <p:cNvPr id="16" name="TextBox 15">
            <a:extLst>
              <a:ext uri="{FF2B5EF4-FFF2-40B4-BE49-F238E27FC236}">
                <a16:creationId xmlns:a16="http://schemas.microsoft.com/office/drawing/2014/main" id="{09A74F0B-B49D-5287-246A-F8C099F0A6FB}"/>
              </a:ext>
            </a:extLst>
          </p:cNvPr>
          <p:cNvSpPr txBox="1"/>
          <p:nvPr/>
        </p:nvSpPr>
        <p:spPr>
          <a:xfrm>
            <a:off x="212337" y="4137392"/>
            <a:ext cx="4152494" cy="830997"/>
          </a:xfrm>
          <a:prstGeom prst="rect">
            <a:avLst/>
          </a:prstGeom>
          <a:noFill/>
        </p:spPr>
        <p:txBody>
          <a:bodyPr wrap="square" rtlCol="0">
            <a:spAutoFit/>
          </a:bodyPr>
          <a:lstStyle/>
          <a:p>
            <a:pPr marL="285750" indent="-285750">
              <a:buFontTx/>
              <a:buChar char="-"/>
            </a:pPr>
            <a:r>
              <a:rPr lang="en-US" sz="1600" dirty="0">
                <a:solidFill>
                  <a:schemeClr val="bg1"/>
                </a:solidFill>
                <a:latin typeface="Poppins" panose="00000500000000000000" pitchFamily="2" charset="0"/>
                <a:cs typeface="Poppins" panose="00000500000000000000" pitchFamily="2" charset="0"/>
              </a:rPr>
              <a:t>Suraj Kumar (1904145)</a:t>
            </a:r>
          </a:p>
          <a:p>
            <a:pPr marL="285750" indent="-285750">
              <a:buFontTx/>
              <a:buChar char="-"/>
            </a:pPr>
            <a:r>
              <a:rPr lang="en-US" sz="1600" dirty="0">
                <a:solidFill>
                  <a:schemeClr val="bg1"/>
                </a:solidFill>
                <a:latin typeface="Poppins" panose="00000500000000000000" pitchFamily="2" charset="0"/>
                <a:cs typeface="Poppins" panose="00000500000000000000" pitchFamily="2" charset="0"/>
              </a:rPr>
              <a:t>Abhay Kumar Poddar ( 1904005)</a:t>
            </a:r>
          </a:p>
          <a:p>
            <a:pPr marL="285750" indent="-285750">
              <a:buFontTx/>
              <a:buChar char="-"/>
            </a:pPr>
            <a:r>
              <a:rPr lang="en-US" sz="1600" dirty="0">
                <a:solidFill>
                  <a:schemeClr val="bg1"/>
                </a:solidFill>
                <a:latin typeface="Poppins" panose="00000500000000000000" pitchFamily="2" charset="0"/>
                <a:cs typeface="Poppins" panose="00000500000000000000" pitchFamily="2" charset="0"/>
              </a:rPr>
              <a:t>Raushan Kumar ( 1904059)</a:t>
            </a:r>
            <a:endParaRPr lang="en-IN" sz="1600" dirty="0">
              <a:solidFill>
                <a:schemeClr val="bg1"/>
              </a:solidFill>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683F0A57-0077-73C8-B5D4-61012C276989}"/>
              </a:ext>
            </a:extLst>
          </p:cNvPr>
          <p:cNvSpPr txBox="1"/>
          <p:nvPr/>
        </p:nvSpPr>
        <p:spPr>
          <a:xfrm>
            <a:off x="4572000" y="3351221"/>
            <a:ext cx="4443412" cy="369332"/>
          </a:xfrm>
          <a:prstGeom prst="rect">
            <a:avLst/>
          </a:prstGeom>
          <a:noFill/>
        </p:spPr>
        <p:txBody>
          <a:bodyPr wrap="square" rtlCol="0">
            <a:spAutoFit/>
          </a:bodyPr>
          <a:lstStyle/>
          <a:p>
            <a:r>
              <a:rPr lang="en-US" sz="1800" dirty="0">
                <a:solidFill>
                  <a:schemeClr val="bg1"/>
                </a:solidFill>
              </a:rPr>
              <a:t>Guided by Dr. Rajarshi Bhattacharya</a:t>
            </a:r>
            <a:endParaRPr lang="en-IN" sz="1800" dirty="0">
              <a:solidFill>
                <a:schemeClr val="bg1"/>
              </a:solidFill>
            </a:endParaRPr>
          </a:p>
        </p:txBody>
      </p:sp>
      <p:sp>
        <p:nvSpPr>
          <p:cNvPr id="2" name="TextBox 1">
            <a:extLst>
              <a:ext uri="{FF2B5EF4-FFF2-40B4-BE49-F238E27FC236}">
                <a16:creationId xmlns:a16="http://schemas.microsoft.com/office/drawing/2014/main" id="{F255511A-767C-34C1-3720-A7E9AD3F39A7}"/>
              </a:ext>
            </a:extLst>
          </p:cNvPr>
          <p:cNvSpPr txBox="1"/>
          <p:nvPr/>
        </p:nvSpPr>
        <p:spPr>
          <a:xfrm>
            <a:off x="528638" y="2078831"/>
            <a:ext cx="8222456" cy="523220"/>
          </a:xfrm>
          <a:prstGeom prst="rect">
            <a:avLst/>
          </a:prstGeom>
          <a:noFill/>
        </p:spPr>
        <p:txBody>
          <a:bodyPr wrap="square" rtlCol="0">
            <a:spAutoFit/>
          </a:bodyPr>
          <a:lstStyle/>
          <a:p>
            <a:pPr algn="ctr"/>
            <a:r>
              <a:rPr lang="en-US" sz="2800" dirty="0">
                <a:solidFill>
                  <a:schemeClr val="bg1"/>
                </a:solidFill>
              </a:rPr>
              <a:t>National Institute of Technology Patna</a:t>
            </a:r>
            <a:endParaRPr lang="en-IN" sz="2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CB99A-DD51-8DCE-0B86-D663CF6E5EA7}"/>
              </a:ext>
            </a:extLst>
          </p:cNvPr>
          <p:cNvSpPr>
            <a:spLocks noGrp="1"/>
          </p:cNvSpPr>
          <p:nvPr>
            <p:ph type="title"/>
          </p:nvPr>
        </p:nvSpPr>
        <p:spPr/>
        <p:txBody>
          <a:bodyPr>
            <a:normAutofit fontScale="90000"/>
          </a:bodyPr>
          <a:lstStyle/>
          <a:p>
            <a:r>
              <a:rPr lang="en-US" dirty="0"/>
              <a:t>Architecture of Model 1:</a:t>
            </a:r>
            <a:endParaRPr lang="en-IN" dirty="0"/>
          </a:p>
        </p:txBody>
      </p:sp>
      <p:pic>
        <p:nvPicPr>
          <p:cNvPr id="5" name="Picture 4">
            <a:extLst>
              <a:ext uri="{FF2B5EF4-FFF2-40B4-BE49-F238E27FC236}">
                <a16:creationId xmlns:a16="http://schemas.microsoft.com/office/drawing/2014/main" id="{621F0155-9000-EC58-F1FE-238D01E2A302}"/>
              </a:ext>
            </a:extLst>
          </p:cNvPr>
          <p:cNvPicPr>
            <a:picLocks noChangeAspect="1"/>
          </p:cNvPicPr>
          <p:nvPr/>
        </p:nvPicPr>
        <p:blipFill rotWithShape="1">
          <a:blip r:embed="rId2"/>
          <a:srcRect l="-1" t="1290" r="189" b="-1"/>
          <a:stretch/>
        </p:blipFill>
        <p:spPr>
          <a:xfrm>
            <a:off x="1099658" y="1264526"/>
            <a:ext cx="7125076" cy="2614448"/>
          </a:xfrm>
          <a:prstGeom prst="rect">
            <a:avLst/>
          </a:prstGeom>
        </p:spPr>
      </p:pic>
    </p:spTree>
    <p:extLst>
      <p:ext uri="{BB962C8B-B14F-4D97-AF65-F5344CB8AC3E}">
        <p14:creationId xmlns:p14="http://schemas.microsoft.com/office/powerpoint/2010/main" val="205629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257600"/>
            <a:ext cx="8520600" cy="584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Architecture of Model 2:-</a:t>
            </a:r>
            <a:endParaRPr dirty="0"/>
          </a:p>
        </p:txBody>
      </p:sp>
      <p:pic>
        <p:nvPicPr>
          <p:cNvPr id="5" name="Picture 4">
            <a:extLst>
              <a:ext uri="{FF2B5EF4-FFF2-40B4-BE49-F238E27FC236}">
                <a16:creationId xmlns:a16="http://schemas.microsoft.com/office/drawing/2014/main" id="{12EA393C-F470-D2AB-EA36-1BE244537A25}"/>
              </a:ext>
            </a:extLst>
          </p:cNvPr>
          <p:cNvPicPr>
            <a:picLocks noChangeAspect="1"/>
          </p:cNvPicPr>
          <p:nvPr/>
        </p:nvPicPr>
        <p:blipFill>
          <a:blip r:embed="rId3"/>
          <a:stretch>
            <a:fillRect/>
          </a:stretch>
        </p:blipFill>
        <p:spPr>
          <a:xfrm>
            <a:off x="244898" y="1347290"/>
            <a:ext cx="8691238" cy="2448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69790-3522-00C2-27CF-12A58AD4D50A}"/>
              </a:ext>
            </a:extLst>
          </p:cNvPr>
          <p:cNvSpPr>
            <a:spLocks noGrp="1"/>
          </p:cNvSpPr>
          <p:nvPr>
            <p:ph type="title"/>
          </p:nvPr>
        </p:nvSpPr>
        <p:spPr/>
        <p:txBody>
          <a:bodyPr>
            <a:normAutofit fontScale="90000"/>
          </a:bodyPr>
          <a:lstStyle/>
          <a:p>
            <a:r>
              <a:rPr lang="en-US" dirty="0"/>
              <a:t>Results</a:t>
            </a:r>
            <a:endParaRPr lang="en-IN" dirty="0"/>
          </a:p>
        </p:txBody>
      </p:sp>
      <p:pic>
        <p:nvPicPr>
          <p:cNvPr id="4" name="Picture 3">
            <a:extLst>
              <a:ext uri="{FF2B5EF4-FFF2-40B4-BE49-F238E27FC236}">
                <a16:creationId xmlns:a16="http://schemas.microsoft.com/office/drawing/2014/main" id="{58D31C59-8E69-9DD6-9D87-EC3867716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702" y="1135856"/>
            <a:ext cx="2132211" cy="1352952"/>
          </a:xfrm>
          <a:prstGeom prst="rect">
            <a:avLst/>
          </a:prstGeom>
        </p:spPr>
      </p:pic>
      <p:pic>
        <p:nvPicPr>
          <p:cNvPr id="5" name="Picture 4">
            <a:extLst>
              <a:ext uri="{FF2B5EF4-FFF2-40B4-BE49-F238E27FC236}">
                <a16:creationId xmlns:a16="http://schemas.microsoft.com/office/drawing/2014/main" id="{31E9B8C1-4174-5925-DA4E-FDC945EA6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017800"/>
            <a:ext cx="2236213" cy="1419965"/>
          </a:xfrm>
          <a:prstGeom prst="rect">
            <a:avLst/>
          </a:prstGeom>
        </p:spPr>
      </p:pic>
      <p:pic>
        <p:nvPicPr>
          <p:cNvPr id="6" name="Picture 5">
            <a:extLst>
              <a:ext uri="{FF2B5EF4-FFF2-40B4-BE49-F238E27FC236}">
                <a16:creationId xmlns:a16="http://schemas.microsoft.com/office/drawing/2014/main" id="{2E258DC6-D845-1136-7C8F-E53D7C569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4996" y="2841740"/>
            <a:ext cx="2132211" cy="1349325"/>
          </a:xfrm>
          <a:prstGeom prst="rect">
            <a:avLst/>
          </a:prstGeom>
        </p:spPr>
      </p:pic>
      <p:pic>
        <p:nvPicPr>
          <p:cNvPr id="7" name="Picture 6">
            <a:extLst>
              <a:ext uri="{FF2B5EF4-FFF2-40B4-BE49-F238E27FC236}">
                <a16:creationId xmlns:a16="http://schemas.microsoft.com/office/drawing/2014/main" id="{66A02583-F381-F457-50C6-B8CC1BE41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013" y="2841740"/>
            <a:ext cx="2209083" cy="1420025"/>
          </a:xfrm>
          <a:prstGeom prst="rect">
            <a:avLst/>
          </a:prstGeom>
        </p:spPr>
      </p:pic>
      <p:sp>
        <p:nvSpPr>
          <p:cNvPr id="8" name="TextBox 7">
            <a:extLst>
              <a:ext uri="{FF2B5EF4-FFF2-40B4-BE49-F238E27FC236}">
                <a16:creationId xmlns:a16="http://schemas.microsoft.com/office/drawing/2014/main" id="{99202E35-2D6A-12BB-ACD3-C5ADAD71F4E7}"/>
              </a:ext>
            </a:extLst>
          </p:cNvPr>
          <p:cNvSpPr txBox="1"/>
          <p:nvPr/>
        </p:nvSpPr>
        <p:spPr>
          <a:xfrm>
            <a:off x="214313" y="1407319"/>
            <a:ext cx="1357312" cy="369332"/>
          </a:xfrm>
          <a:prstGeom prst="rect">
            <a:avLst/>
          </a:prstGeom>
          <a:noFill/>
        </p:spPr>
        <p:txBody>
          <a:bodyPr wrap="square" rtlCol="0">
            <a:spAutoFit/>
          </a:bodyPr>
          <a:lstStyle/>
          <a:p>
            <a:r>
              <a:rPr lang="en-US" sz="1800" dirty="0"/>
              <a:t>Model 1</a:t>
            </a:r>
            <a:endParaRPr lang="en-IN" sz="1800" dirty="0"/>
          </a:p>
        </p:txBody>
      </p:sp>
      <p:sp>
        <p:nvSpPr>
          <p:cNvPr id="9" name="TextBox 8">
            <a:extLst>
              <a:ext uri="{FF2B5EF4-FFF2-40B4-BE49-F238E27FC236}">
                <a16:creationId xmlns:a16="http://schemas.microsoft.com/office/drawing/2014/main" id="{66D2D857-9220-9B1C-6989-9A0D58AE0109}"/>
              </a:ext>
            </a:extLst>
          </p:cNvPr>
          <p:cNvSpPr txBox="1"/>
          <p:nvPr/>
        </p:nvSpPr>
        <p:spPr>
          <a:xfrm>
            <a:off x="214313" y="3367087"/>
            <a:ext cx="1357312" cy="369332"/>
          </a:xfrm>
          <a:prstGeom prst="rect">
            <a:avLst/>
          </a:prstGeom>
          <a:noFill/>
        </p:spPr>
        <p:txBody>
          <a:bodyPr wrap="square" rtlCol="0">
            <a:spAutoFit/>
          </a:bodyPr>
          <a:lstStyle/>
          <a:p>
            <a:r>
              <a:rPr lang="en-US" sz="1800" dirty="0"/>
              <a:t>Model 2</a:t>
            </a:r>
            <a:endParaRPr lang="en-IN" sz="1800" dirty="0"/>
          </a:p>
        </p:txBody>
      </p:sp>
      <p:sp>
        <p:nvSpPr>
          <p:cNvPr id="10" name="TextBox 9">
            <a:extLst>
              <a:ext uri="{FF2B5EF4-FFF2-40B4-BE49-F238E27FC236}">
                <a16:creationId xmlns:a16="http://schemas.microsoft.com/office/drawing/2014/main" id="{928957F3-34C1-662F-D805-768B51F761E6}"/>
              </a:ext>
            </a:extLst>
          </p:cNvPr>
          <p:cNvSpPr txBox="1"/>
          <p:nvPr/>
        </p:nvSpPr>
        <p:spPr>
          <a:xfrm>
            <a:off x="2421731" y="545551"/>
            <a:ext cx="1207294" cy="307777"/>
          </a:xfrm>
          <a:prstGeom prst="rect">
            <a:avLst/>
          </a:prstGeom>
          <a:noFill/>
        </p:spPr>
        <p:txBody>
          <a:bodyPr wrap="square" rtlCol="0">
            <a:spAutoFit/>
          </a:bodyPr>
          <a:lstStyle/>
          <a:p>
            <a:r>
              <a:rPr lang="en-US" dirty="0"/>
              <a:t>Accuracy</a:t>
            </a:r>
            <a:endParaRPr lang="en-IN" dirty="0"/>
          </a:p>
        </p:txBody>
      </p:sp>
      <p:sp>
        <p:nvSpPr>
          <p:cNvPr id="12" name="TextBox 11">
            <a:extLst>
              <a:ext uri="{FF2B5EF4-FFF2-40B4-BE49-F238E27FC236}">
                <a16:creationId xmlns:a16="http://schemas.microsoft.com/office/drawing/2014/main" id="{78C8FFA1-CEF3-C8E5-B263-0757C2E174B2}"/>
              </a:ext>
            </a:extLst>
          </p:cNvPr>
          <p:cNvSpPr txBox="1"/>
          <p:nvPr/>
        </p:nvSpPr>
        <p:spPr>
          <a:xfrm>
            <a:off x="5438774" y="562811"/>
            <a:ext cx="1207294" cy="307777"/>
          </a:xfrm>
          <a:prstGeom prst="rect">
            <a:avLst/>
          </a:prstGeom>
          <a:noFill/>
        </p:spPr>
        <p:txBody>
          <a:bodyPr wrap="square" rtlCol="0">
            <a:spAutoFit/>
          </a:bodyPr>
          <a:lstStyle/>
          <a:p>
            <a:r>
              <a:rPr lang="en-US" dirty="0"/>
              <a:t>Loss</a:t>
            </a:r>
            <a:endParaRPr lang="en-IN" dirty="0"/>
          </a:p>
        </p:txBody>
      </p:sp>
    </p:spTree>
    <p:extLst>
      <p:ext uri="{BB962C8B-B14F-4D97-AF65-F5344CB8AC3E}">
        <p14:creationId xmlns:p14="http://schemas.microsoft.com/office/powerpoint/2010/main" val="2267802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 Cont..</a:t>
            </a:r>
            <a:endParaRPr dirty="0"/>
          </a:p>
        </p:txBody>
      </p:sp>
      <p:sp>
        <p:nvSpPr>
          <p:cNvPr id="3" name="TextBox 2">
            <a:extLst>
              <a:ext uri="{FF2B5EF4-FFF2-40B4-BE49-F238E27FC236}">
                <a16:creationId xmlns:a16="http://schemas.microsoft.com/office/drawing/2014/main" id="{6B030598-5AD4-8884-4AFE-8D3C66FC3D75}"/>
              </a:ext>
            </a:extLst>
          </p:cNvPr>
          <p:cNvSpPr txBox="1"/>
          <p:nvPr/>
        </p:nvSpPr>
        <p:spPr>
          <a:xfrm>
            <a:off x="5688655" y="1278730"/>
            <a:ext cx="2464591" cy="307777"/>
          </a:xfrm>
          <a:prstGeom prst="rect">
            <a:avLst/>
          </a:prstGeom>
          <a:noFill/>
        </p:spPr>
        <p:txBody>
          <a:bodyPr wrap="square" rtlCol="0">
            <a:spAutoFit/>
          </a:bodyPr>
          <a:lstStyle/>
          <a:p>
            <a:r>
              <a:rPr lang="en-US" dirty="0"/>
              <a:t>Auto Car Driving on Track 2</a:t>
            </a:r>
            <a:endParaRPr lang="en-IN" dirty="0"/>
          </a:p>
        </p:txBody>
      </p:sp>
      <p:sp>
        <p:nvSpPr>
          <p:cNvPr id="5" name="TextBox 4">
            <a:extLst>
              <a:ext uri="{FF2B5EF4-FFF2-40B4-BE49-F238E27FC236}">
                <a16:creationId xmlns:a16="http://schemas.microsoft.com/office/drawing/2014/main" id="{647CB2E8-73DA-7D99-0706-4842F8736FAD}"/>
              </a:ext>
            </a:extLst>
          </p:cNvPr>
          <p:cNvSpPr txBox="1"/>
          <p:nvPr/>
        </p:nvSpPr>
        <p:spPr>
          <a:xfrm>
            <a:off x="1157686" y="1285872"/>
            <a:ext cx="2464591" cy="307777"/>
          </a:xfrm>
          <a:prstGeom prst="rect">
            <a:avLst/>
          </a:prstGeom>
          <a:noFill/>
        </p:spPr>
        <p:txBody>
          <a:bodyPr wrap="square" rtlCol="0">
            <a:spAutoFit/>
          </a:bodyPr>
          <a:lstStyle/>
          <a:p>
            <a:r>
              <a:rPr lang="en-US" dirty="0"/>
              <a:t>Auto Car Driving on Track 1</a:t>
            </a:r>
            <a:endParaRPr lang="en-IN" dirty="0"/>
          </a:p>
        </p:txBody>
      </p:sp>
      <p:pic>
        <p:nvPicPr>
          <p:cNvPr id="6" name="imp imp simple">
            <a:hlinkClick r:id="" action="ppaction://media"/>
            <a:extLst>
              <a:ext uri="{FF2B5EF4-FFF2-40B4-BE49-F238E27FC236}">
                <a16:creationId xmlns:a16="http://schemas.microsoft.com/office/drawing/2014/main" id="{80D551EB-458B-7D39-5151-76DDFF832982}"/>
              </a:ext>
            </a:extLst>
          </p:cNvPr>
          <p:cNvPicPr>
            <a:picLocks noChangeAspect="1"/>
          </p:cNvPicPr>
          <p:nvPr>
            <a:videoFile r:link="rId1"/>
            <p:extLst>
              <p:ext uri="{DAA4B4D4-6D71-4841-9C94-3DE7FCFB9230}">
                <p14:media xmlns:p14="http://schemas.microsoft.com/office/powerpoint/2010/main" r:embed="rId2">
                  <p14:trim st="29913" end="34284"/>
                </p14:media>
              </p:ext>
            </p:extLst>
          </p:nvPr>
        </p:nvPicPr>
        <p:blipFill>
          <a:blip r:embed="rId6"/>
          <a:stretch>
            <a:fillRect/>
          </a:stretch>
        </p:blipFill>
        <p:spPr>
          <a:xfrm>
            <a:off x="492919" y="1728791"/>
            <a:ext cx="3784599" cy="2128837"/>
          </a:xfrm>
          <a:prstGeom prst="roundRect">
            <a:avLst>
              <a:gd name="adj" fmla="val 5439"/>
            </a:avLst>
          </a:prstGeom>
          <a:ln>
            <a:noFill/>
          </a:ln>
          <a:effectLst>
            <a:innerShdw blurRad="114300" dist="50800">
              <a:srgbClr val="000000">
                <a:alpha val="0"/>
              </a:srgbClr>
            </a:innerShdw>
          </a:effectLst>
        </p:spPr>
      </p:pic>
      <p:pic>
        <p:nvPicPr>
          <p:cNvPr id="7" name="imp hard">
            <a:hlinkClick r:id="" action="ppaction://media"/>
            <a:extLst>
              <a:ext uri="{FF2B5EF4-FFF2-40B4-BE49-F238E27FC236}">
                <a16:creationId xmlns:a16="http://schemas.microsoft.com/office/drawing/2014/main" id="{B15E2F29-DC7E-CFFD-8E2D-224023CD6740}"/>
              </a:ext>
            </a:extLst>
          </p:cNvPr>
          <p:cNvPicPr>
            <a:picLocks noChangeAspect="1"/>
          </p:cNvPicPr>
          <p:nvPr>
            <a:videoFile r:link="rId1"/>
            <p:extLst>
              <p:ext uri="{DAA4B4D4-6D71-4841-9C94-3DE7FCFB9230}">
                <p14:media xmlns:p14="http://schemas.microsoft.com/office/powerpoint/2010/main" r:embed="rId3">
                  <p14:trim st="1758" end="7472"/>
                </p14:media>
              </p:ext>
            </p:extLst>
          </p:nvPr>
        </p:nvPicPr>
        <p:blipFill>
          <a:blip r:embed="rId7"/>
          <a:stretch>
            <a:fillRect/>
          </a:stretch>
        </p:blipFill>
        <p:spPr>
          <a:xfrm>
            <a:off x="5028650" y="1728790"/>
            <a:ext cx="3784599" cy="2128837"/>
          </a:xfrm>
          <a:prstGeom prst="roundRect">
            <a:avLst>
              <a:gd name="adj" fmla="val 5439"/>
            </a:avLst>
          </a:prstGeom>
          <a:ln>
            <a:noFill/>
          </a:ln>
          <a:effectLst>
            <a:innerShdw blurRad="114300" dist="50800">
              <a:srgbClr val="000000">
                <a:alpha val="0"/>
              </a:srgbClr>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0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2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386700" y="495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a:t>
            </a:r>
            <a:endParaRPr dirty="0"/>
          </a:p>
        </p:txBody>
      </p:sp>
      <p:sp>
        <p:nvSpPr>
          <p:cNvPr id="194" name="Google Shape;194;p29"/>
          <p:cNvSpPr txBox="1">
            <a:spLocks noGrp="1"/>
          </p:cNvSpPr>
          <p:nvPr>
            <p:ph type="body" idx="1"/>
          </p:nvPr>
        </p:nvSpPr>
        <p:spPr>
          <a:xfrm>
            <a:off x="311700" y="1188275"/>
            <a:ext cx="8520600" cy="2847944"/>
          </a:xfrm>
          <a:prstGeom prst="rect">
            <a:avLst/>
          </a:prstGeom>
        </p:spPr>
        <p:txBody>
          <a:bodyPr spcFirstLastPara="1" wrap="square" lIns="91425" tIns="91425" rIns="91425" bIns="91425" anchor="t" anchorCtr="0">
            <a:normAutofit/>
          </a:bodyPr>
          <a:lstStyle/>
          <a:p>
            <a:pPr marL="285750" indent="-285750"/>
            <a:r>
              <a:rPr lang="en-US" sz="1400" dirty="0">
                <a:solidFill>
                  <a:schemeClr val="bg2"/>
                </a:solidFill>
                <a:latin typeface="Poppins" panose="00000500000000000000" pitchFamily="2" charset="0"/>
                <a:ea typeface="Arial"/>
                <a:cs typeface="Poppins" panose="00000500000000000000" pitchFamily="2" charset="0"/>
                <a:sym typeface="Arial"/>
              </a:rPr>
              <a:t>This project started with training the model and tweaking parameters to get the best performance on the tracks and then trying to generalize the same performance on different tracks.</a:t>
            </a:r>
          </a:p>
          <a:p>
            <a:pPr marL="285750" indent="-285750"/>
            <a:endParaRPr lang="en-US" sz="1400" dirty="0">
              <a:solidFill>
                <a:schemeClr val="bg2"/>
              </a:solidFill>
              <a:latin typeface="Poppins" panose="00000500000000000000" pitchFamily="2" charset="0"/>
              <a:ea typeface="Arial"/>
              <a:cs typeface="Poppins" panose="00000500000000000000" pitchFamily="2" charset="0"/>
              <a:sym typeface="Arial"/>
            </a:endParaRPr>
          </a:p>
          <a:p>
            <a:pPr marL="285750" indent="-285750"/>
            <a:r>
              <a:rPr lang="en-US" sz="1400" dirty="0">
                <a:solidFill>
                  <a:schemeClr val="bg2"/>
                </a:solidFill>
                <a:latin typeface="Poppins" panose="00000500000000000000" pitchFamily="2" charset="0"/>
                <a:ea typeface="Arial"/>
                <a:cs typeface="Poppins" panose="00000500000000000000" pitchFamily="2" charset="0"/>
                <a:sym typeface="Arial"/>
              </a:rPr>
              <a:t>We trained the CNN model using Adam as the optimizer. After much, tweaking of parameters, and experimentation of multiple models, we ended up with one model that is able to drive the car autonomously.</a:t>
            </a:r>
          </a:p>
          <a:p>
            <a:pPr marL="285750" indent="-285750"/>
            <a:endParaRPr lang="en-US" sz="1400" dirty="0">
              <a:solidFill>
                <a:schemeClr val="bg2"/>
              </a:solidFill>
              <a:latin typeface="Poppins" panose="00000500000000000000" pitchFamily="2" charset="0"/>
              <a:ea typeface="Arial"/>
              <a:cs typeface="Poppins" panose="00000500000000000000" pitchFamily="2" charset="0"/>
              <a:sym typeface="Arial"/>
            </a:endParaRPr>
          </a:p>
          <a:p>
            <a:pPr marL="285750" indent="-285750"/>
            <a:r>
              <a:rPr lang="en-US" sz="1400" dirty="0">
                <a:solidFill>
                  <a:schemeClr val="bg2"/>
                </a:solidFill>
                <a:latin typeface="Poppins" panose="00000500000000000000" pitchFamily="2" charset="0"/>
                <a:ea typeface="Arial"/>
                <a:cs typeface="Poppins" panose="00000500000000000000" pitchFamily="2" charset="0"/>
                <a:sym typeface="Arial"/>
              </a:rPr>
              <a:t>We have demonstrated that CNNs are able to learn the entire task of lane and road following without manual decomposition into road or lane marking detection.</a:t>
            </a:r>
          </a:p>
          <a:p>
            <a:pPr marL="285750" indent="-285750"/>
            <a:endParaRPr lang="en-US" sz="1400" dirty="0">
              <a:solidFill>
                <a:schemeClr val="bg2"/>
              </a:solidFill>
              <a:latin typeface="Poppins" panose="00000500000000000000" pitchFamily="2" charset="0"/>
              <a:ea typeface="Arial"/>
              <a:cs typeface="Poppins" panose="00000500000000000000" pitchFamily="2" charset="0"/>
              <a:sym typeface="Arial"/>
            </a:endParaRPr>
          </a:p>
          <a:p>
            <a:pPr marL="285750" indent="-285750"/>
            <a:endParaRPr lang="en-US" sz="1400" dirty="0">
              <a:solidFill>
                <a:schemeClr val="bg2"/>
              </a:solidFill>
              <a:latin typeface="Poppins" panose="00000500000000000000" pitchFamily="2" charset="0"/>
              <a:ea typeface="Arial"/>
              <a:cs typeface="Poppins" panose="00000500000000000000" pitchFamily="2" charset="0"/>
              <a:sym typeface="Arial"/>
            </a:endParaRPr>
          </a:p>
          <a:p>
            <a:pPr marL="0" lvl="0" indent="0" algn="l" rtl="0">
              <a:spcBef>
                <a:spcPts val="1200"/>
              </a:spcBef>
              <a:spcAft>
                <a:spcPts val="0"/>
              </a:spcAft>
              <a:buNone/>
            </a:pPr>
            <a:endParaRPr sz="1400" dirty="0">
              <a:solidFill>
                <a:srgbClr val="980000"/>
              </a:solidFill>
              <a:latin typeface="Poppins" panose="00000500000000000000" pitchFamily="2" charset="0"/>
              <a:ea typeface="Arial"/>
              <a:cs typeface="Poppins" panose="00000500000000000000" pitchFamily="2" charset="0"/>
              <a:sym typeface="Arial"/>
            </a:endParaRPr>
          </a:p>
          <a:p>
            <a:pPr marL="0" lvl="0" indent="0" algn="l" rtl="0">
              <a:spcBef>
                <a:spcPts val="1200"/>
              </a:spcBef>
              <a:spcAft>
                <a:spcPts val="1200"/>
              </a:spcAft>
              <a:buNone/>
            </a:pPr>
            <a:endParaRPr sz="1400" dirty="0">
              <a:solidFill>
                <a:srgbClr val="980000"/>
              </a:solidFill>
              <a:latin typeface="Poppins" panose="00000500000000000000" pitchFamily="2" charset="0"/>
              <a:ea typeface="Arial"/>
              <a:cs typeface="Poppins" panose="00000500000000000000" pitchFamily="2" charset="0"/>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605D1-289B-245A-27A2-D82D5683ABC4}"/>
              </a:ext>
            </a:extLst>
          </p:cNvPr>
          <p:cNvSpPr>
            <a:spLocks noGrp="1"/>
          </p:cNvSpPr>
          <p:nvPr>
            <p:ph type="title"/>
          </p:nvPr>
        </p:nvSpPr>
        <p:spPr/>
        <p:txBody>
          <a:bodyPr>
            <a:normAutofit fontScale="90000"/>
          </a:bodyPr>
          <a:lstStyle/>
          <a:p>
            <a:r>
              <a:rPr lang="en-US" dirty="0"/>
              <a:t>Links and References</a:t>
            </a:r>
            <a:endParaRPr lang="en-IN" dirty="0"/>
          </a:p>
        </p:txBody>
      </p:sp>
      <p:sp>
        <p:nvSpPr>
          <p:cNvPr id="4" name="TextBox 3">
            <a:extLst>
              <a:ext uri="{FF2B5EF4-FFF2-40B4-BE49-F238E27FC236}">
                <a16:creationId xmlns:a16="http://schemas.microsoft.com/office/drawing/2014/main" id="{1E3EA482-0C2B-48F1-CC67-4CC045AE7976}"/>
              </a:ext>
            </a:extLst>
          </p:cNvPr>
          <p:cNvSpPr txBox="1"/>
          <p:nvPr/>
        </p:nvSpPr>
        <p:spPr>
          <a:xfrm>
            <a:off x="457200" y="1535906"/>
            <a:ext cx="7922419" cy="2800767"/>
          </a:xfrm>
          <a:prstGeom prst="rect">
            <a:avLst/>
          </a:prstGeom>
          <a:noFill/>
        </p:spPr>
        <p:txBody>
          <a:bodyPr wrap="square" rtlCol="0">
            <a:spAutoFit/>
          </a:bodyPr>
          <a:lstStyle/>
          <a:p>
            <a:pPr marL="285750" indent="-285750">
              <a:buFont typeface="Wingdings" panose="05000000000000000000" pitchFamily="2" charset="2"/>
              <a:buChar char="q"/>
            </a:pPr>
            <a:r>
              <a:rPr lang="en-US" dirty="0"/>
              <a:t>GitHub link: </a:t>
            </a:r>
            <a:r>
              <a:rPr lang="en-US" dirty="0">
                <a:hlinkClick r:id="rId2"/>
              </a:rPr>
              <a:t>https://github.com/kumarSuraj-bit/Minor-Project-NITP</a:t>
            </a:r>
            <a:endParaRPr lang="en-US" dirty="0"/>
          </a:p>
          <a:p>
            <a:endParaRPr lang="en-US" dirty="0"/>
          </a:p>
          <a:p>
            <a:pPr marL="285750" indent="-285750">
              <a:buFont typeface="Wingdings" panose="05000000000000000000" pitchFamily="2" charset="2"/>
              <a:buChar char="q"/>
            </a:pPr>
            <a:r>
              <a:rPr lang="en-US" dirty="0"/>
              <a:t>Nvidia Paper for self-car driving: </a:t>
            </a:r>
            <a:r>
              <a:rPr lang="en-US" dirty="0">
                <a:hlinkClick r:id="rId3"/>
              </a:rPr>
              <a:t>https://developer.nvidia.com/blog/deep-learning-self-driving-cars/</a:t>
            </a:r>
            <a:endParaRPr lang="en-US" dirty="0"/>
          </a:p>
          <a:p>
            <a:endParaRPr lang="en-US" dirty="0"/>
          </a:p>
          <a:p>
            <a:pPr marL="285750" indent="-285750">
              <a:buFont typeface="Wingdings" panose="05000000000000000000" pitchFamily="2" charset="2"/>
              <a:buChar char="q"/>
            </a:pPr>
            <a:r>
              <a:rPr lang="en-IN" b="0" i="0" dirty="0">
                <a:solidFill>
                  <a:srgbClr val="222222"/>
                </a:solidFill>
                <a:effectLst/>
                <a:latin typeface="Arial" panose="020B0604020202020204" pitchFamily="34" charset="0"/>
              </a:rPr>
              <a:t>Gidado, U.M., </a:t>
            </a:r>
            <a:r>
              <a:rPr lang="en-IN" b="0" i="0" dirty="0" err="1">
                <a:solidFill>
                  <a:srgbClr val="222222"/>
                </a:solidFill>
                <a:effectLst/>
                <a:latin typeface="Arial" panose="020B0604020202020204" pitchFamily="34" charset="0"/>
              </a:rPr>
              <a:t>Chiroma</a:t>
            </a:r>
            <a:r>
              <a:rPr lang="en-IN" b="0" i="0" dirty="0">
                <a:solidFill>
                  <a:srgbClr val="222222"/>
                </a:solidFill>
                <a:effectLst/>
                <a:latin typeface="Arial" panose="020B0604020202020204" pitchFamily="34" charset="0"/>
              </a:rPr>
              <a:t>, H., </a:t>
            </a:r>
            <a:r>
              <a:rPr lang="en-IN" b="0" i="0" dirty="0" err="1">
                <a:solidFill>
                  <a:srgbClr val="222222"/>
                </a:solidFill>
                <a:effectLst/>
                <a:latin typeface="Arial" panose="020B0604020202020204" pitchFamily="34" charset="0"/>
              </a:rPr>
              <a:t>Aljojo</a:t>
            </a:r>
            <a:r>
              <a:rPr lang="en-IN" b="0" i="0" dirty="0">
                <a:solidFill>
                  <a:srgbClr val="222222"/>
                </a:solidFill>
                <a:effectLst/>
                <a:latin typeface="Arial" panose="020B0604020202020204" pitchFamily="34" charset="0"/>
              </a:rPr>
              <a:t>, N., Abubakar, S., Popoola, S.I. and Al-</a:t>
            </a:r>
            <a:r>
              <a:rPr lang="en-IN" b="0" i="0" dirty="0" err="1">
                <a:solidFill>
                  <a:srgbClr val="222222"/>
                </a:solidFill>
                <a:effectLst/>
                <a:latin typeface="Arial" panose="020B0604020202020204" pitchFamily="34" charset="0"/>
              </a:rPr>
              <a:t>Garadi</a:t>
            </a:r>
            <a:r>
              <a:rPr lang="en-IN" b="0" i="0" dirty="0">
                <a:solidFill>
                  <a:srgbClr val="222222"/>
                </a:solidFill>
                <a:effectLst/>
                <a:latin typeface="Arial" panose="020B0604020202020204" pitchFamily="34" charset="0"/>
              </a:rPr>
              <a:t>, M.A., 2020. A survey on deep learning for steering angle prediction in autonomous vehicles. </a:t>
            </a:r>
            <a:r>
              <a:rPr lang="en-IN" b="0" i="1" dirty="0">
                <a:solidFill>
                  <a:srgbClr val="222222"/>
                </a:solidFill>
                <a:effectLst/>
                <a:latin typeface="Arial" panose="020B0604020202020204" pitchFamily="34" charset="0"/>
              </a:rPr>
              <a:t>IEEE Access</a:t>
            </a:r>
            <a:r>
              <a:rPr lang="en-IN" b="0" i="0" dirty="0">
                <a:solidFill>
                  <a:srgbClr val="222222"/>
                </a:solidFill>
                <a:effectLst/>
                <a:latin typeface="Arial" panose="020B0604020202020204" pitchFamily="34" charset="0"/>
              </a:rPr>
              <a:t>, </a:t>
            </a:r>
            <a:r>
              <a:rPr lang="en-IN" b="0" i="1" dirty="0">
                <a:solidFill>
                  <a:srgbClr val="222222"/>
                </a:solidFill>
                <a:effectLst/>
                <a:latin typeface="Arial" panose="020B0604020202020204" pitchFamily="34" charset="0"/>
              </a:rPr>
              <a:t>8</a:t>
            </a:r>
            <a:r>
              <a:rPr lang="en-IN" b="0" i="0" dirty="0">
                <a:solidFill>
                  <a:srgbClr val="222222"/>
                </a:solidFill>
                <a:effectLst/>
                <a:latin typeface="Arial" panose="020B0604020202020204" pitchFamily="34" charset="0"/>
              </a:rPr>
              <a:t>, pp.163797-163817.</a:t>
            </a:r>
            <a:r>
              <a:rPr lang="en-US" dirty="0"/>
              <a:t> </a:t>
            </a:r>
          </a:p>
          <a:p>
            <a:endParaRPr lang="en-US" dirty="0"/>
          </a:p>
          <a:p>
            <a:pPr marL="285750" indent="-285750">
              <a:buFont typeface="Wingdings" panose="05000000000000000000" pitchFamily="2" charset="2"/>
              <a:buChar char="q"/>
            </a:pPr>
            <a:r>
              <a:rPr lang="en-US" dirty="0"/>
              <a:t>Udacity Simulator: </a:t>
            </a:r>
            <a:r>
              <a:rPr lang="en-US" dirty="0">
                <a:hlinkClick r:id="rId4"/>
              </a:rPr>
              <a:t>https://github.com/udacity/self-driving-car-sim</a:t>
            </a:r>
            <a:r>
              <a:rPr lang="en-US" dirty="0"/>
              <a:t>  </a:t>
            </a:r>
          </a:p>
          <a:p>
            <a:endParaRPr lang="en-US" sz="1800" dirty="0"/>
          </a:p>
          <a:p>
            <a:r>
              <a:rPr lang="en-US" sz="1800" dirty="0"/>
              <a:t> </a:t>
            </a:r>
            <a:endParaRPr lang="en-IN" sz="1800" dirty="0"/>
          </a:p>
        </p:txBody>
      </p:sp>
    </p:spTree>
    <p:extLst>
      <p:ext uri="{BB962C8B-B14F-4D97-AF65-F5344CB8AC3E}">
        <p14:creationId xmlns:p14="http://schemas.microsoft.com/office/powerpoint/2010/main" val="2179608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hank You Gif - GIFcen">
            <a:extLst>
              <a:ext uri="{FF2B5EF4-FFF2-40B4-BE49-F238E27FC236}">
                <a16:creationId xmlns:a16="http://schemas.microsoft.com/office/drawing/2014/main" id="{2895936A-4A35-C5FD-D0F5-14C573ADFC33}"/>
              </a:ext>
            </a:extLst>
          </p:cNvPr>
          <p:cNvPicPr>
            <a:picLocks noChangeAspect="1" noChangeArrowheads="1"/>
          </p:cNvPicPr>
          <p:nvPr/>
        </p:nvPicPr>
        <p:blipFill>
          <a:blip r:embed="rId2">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2667000" y="1087437"/>
            <a:ext cx="3810000" cy="296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50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216374"/>
            <a:ext cx="8520600" cy="243395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IN" sz="3200" dirty="0"/>
              <a:t>Objective:</a:t>
            </a:r>
            <a:br>
              <a:rPr lang="en-IN" sz="3200" dirty="0"/>
            </a:br>
            <a:br>
              <a:rPr lang="en-IN" sz="3200" dirty="0"/>
            </a:br>
            <a:r>
              <a:rPr lang="en-US" sz="2000" dirty="0">
                <a:solidFill>
                  <a:schemeClr val="bg2"/>
                </a:solidFill>
              </a:rPr>
              <a:t>The purpose of this project is to simulate a self-driving car.</a:t>
            </a:r>
            <a:br>
              <a:rPr lang="en-US" sz="2000" dirty="0">
                <a:solidFill>
                  <a:schemeClr val="bg2"/>
                </a:solidFill>
              </a:rPr>
            </a:br>
            <a:br>
              <a:rPr lang="en-US" sz="2000" dirty="0">
                <a:solidFill>
                  <a:schemeClr val="bg2"/>
                </a:solidFill>
              </a:rPr>
            </a:br>
            <a:r>
              <a:rPr lang="en-US" sz="2000" dirty="0">
                <a:solidFill>
                  <a:schemeClr val="bg2"/>
                </a:solidFill>
              </a:rPr>
              <a:t>Self Driving cars are among the trending technologies and come with various advantages which include:</a:t>
            </a:r>
            <a:endParaRPr lang="en-IN" sz="3200" dirty="0">
              <a:solidFill>
                <a:schemeClr val="bg2"/>
              </a:solidFill>
            </a:endParaRPr>
          </a:p>
        </p:txBody>
      </p:sp>
      <p:sp>
        <p:nvSpPr>
          <p:cNvPr id="93" name="Google Shape;93;p14"/>
          <p:cNvSpPr txBox="1">
            <a:spLocks noGrp="1"/>
          </p:cNvSpPr>
          <p:nvPr>
            <p:ph type="body" idx="1"/>
          </p:nvPr>
        </p:nvSpPr>
        <p:spPr>
          <a:xfrm>
            <a:off x="175969" y="2926875"/>
            <a:ext cx="8520600" cy="1645125"/>
          </a:xfrm>
          <a:prstGeom prst="rect">
            <a:avLst/>
          </a:prstGeom>
        </p:spPr>
        <p:txBody>
          <a:bodyPr spcFirstLastPara="1" wrap="square" lIns="91425" tIns="91425" rIns="91425" bIns="91425" anchor="t" anchorCtr="0">
            <a:normAutofit/>
          </a:bodyPr>
          <a:lstStyle/>
          <a:p>
            <a:pPr marL="425450" indent="-285750">
              <a:buClr>
                <a:srgbClr val="CC0000"/>
              </a:buClr>
              <a:buSzPts val="1400"/>
            </a:pPr>
            <a:r>
              <a:rPr lang="en-US" dirty="0">
                <a:solidFill>
                  <a:schemeClr val="bg2"/>
                </a:solidFill>
                <a:latin typeface="Arial"/>
                <a:ea typeface="Arial"/>
                <a:cs typeface="Arial"/>
                <a:sym typeface="Arial"/>
              </a:rPr>
              <a:t>Making transportation more accessible for those who cannot drive</a:t>
            </a:r>
          </a:p>
          <a:p>
            <a:pPr marL="425450" indent="-285750">
              <a:buClr>
                <a:srgbClr val="CC0000"/>
              </a:buClr>
              <a:buSzPts val="1400"/>
            </a:pPr>
            <a:r>
              <a:rPr lang="en-US" dirty="0">
                <a:solidFill>
                  <a:schemeClr val="bg2"/>
                </a:solidFill>
                <a:latin typeface="Arial"/>
                <a:ea typeface="Arial"/>
                <a:cs typeface="Arial"/>
                <a:sym typeface="Arial"/>
              </a:rPr>
              <a:t>Decreasing traffic congestion</a:t>
            </a:r>
          </a:p>
          <a:p>
            <a:pPr marL="457200" lvl="0" indent="-317500" algn="l" rtl="0">
              <a:spcBef>
                <a:spcPts val="0"/>
              </a:spcBef>
              <a:spcAft>
                <a:spcPts val="0"/>
              </a:spcAft>
              <a:buClr>
                <a:srgbClr val="CC0000"/>
              </a:buClr>
              <a:buSzPts val="1400"/>
              <a:buFont typeface="Arial"/>
              <a:buChar char="●"/>
            </a:pPr>
            <a:r>
              <a:rPr lang="en-US" dirty="0">
                <a:solidFill>
                  <a:schemeClr val="bg2"/>
                </a:solidFill>
                <a:latin typeface="Arial"/>
                <a:ea typeface="Arial"/>
                <a:cs typeface="Arial"/>
                <a:sym typeface="Arial"/>
              </a:rPr>
              <a:t>Reducing crashes and saving lives</a:t>
            </a:r>
          </a:p>
          <a:p>
            <a:pPr marL="457200" lvl="0" indent="-317500" algn="l" rtl="0">
              <a:spcBef>
                <a:spcPts val="0"/>
              </a:spcBef>
              <a:spcAft>
                <a:spcPts val="0"/>
              </a:spcAft>
              <a:buClr>
                <a:srgbClr val="CC0000"/>
              </a:buClr>
              <a:buSzPts val="1400"/>
              <a:buFont typeface="Arial"/>
              <a:buChar char="●"/>
            </a:pPr>
            <a:r>
              <a:rPr lang="en" dirty="0">
                <a:solidFill>
                  <a:schemeClr val="bg2"/>
                </a:solidFill>
                <a:latin typeface="Arial"/>
                <a:ea typeface="Arial"/>
                <a:cs typeface="Arial"/>
                <a:sym typeface="Arial"/>
              </a:rPr>
              <a:t>Providing cheaper and comparatively hassle-free transportation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73CD1-9B7C-9DA1-DB57-A37459B57BBF}"/>
              </a:ext>
            </a:extLst>
          </p:cNvPr>
          <p:cNvSpPr>
            <a:spLocks noGrp="1"/>
          </p:cNvSpPr>
          <p:nvPr>
            <p:ph type="title"/>
          </p:nvPr>
        </p:nvSpPr>
        <p:spPr/>
        <p:txBody>
          <a:bodyPr>
            <a:normAutofit fontScale="90000"/>
          </a:bodyPr>
          <a:lstStyle/>
          <a:p>
            <a:r>
              <a:rPr lang="en-US" dirty="0"/>
              <a:t>Introduction</a:t>
            </a:r>
            <a:endParaRPr lang="en-IN" dirty="0"/>
          </a:p>
        </p:txBody>
      </p:sp>
      <p:sp>
        <p:nvSpPr>
          <p:cNvPr id="3" name="Text Placeholder 2">
            <a:extLst>
              <a:ext uri="{FF2B5EF4-FFF2-40B4-BE49-F238E27FC236}">
                <a16:creationId xmlns:a16="http://schemas.microsoft.com/office/drawing/2014/main" id="{AD7DE337-B8D1-4B05-2C78-0D70F611C208}"/>
              </a:ext>
            </a:extLst>
          </p:cNvPr>
          <p:cNvSpPr>
            <a:spLocks noGrp="1"/>
          </p:cNvSpPr>
          <p:nvPr>
            <p:ph type="body" idx="1"/>
          </p:nvPr>
        </p:nvSpPr>
        <p:spPr/>
        <p:txBody>
          <a:bodyPr/>
          <a:lstStyle/>
          <a:p>
            <a:r>
              <a:rPr lang="en-IN" sz="18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The proposed algorithm takes three images of the road from the front side, the left side, and the right side of the vehicle and gives the optimal driving angle of the steering the car which helps the car to stay on the track and avoid going out of track and hence preventing fatal accidents.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4" name="Picture 3" descr="Figure 2: Training the neural network.">
            <a:extLst>
              <a:ext uri="{FF2B5EF4-FFF2-40B4-BE49-F238E27FC236}">
                <a16:creationId xmlns:a16="http://schemas.microsoft.com/office/drawing/2014/main" id="{5F3BD74C-4E06-4088-58C6-364A200A71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36067" y="2716581"/>
            <a:ext cx="4321969" cy="2016919"/>
          </a:xfrm>
          <a:prstGeom prst="rect">
            <a:avLst/>
          </a:prstGeom>
          <a:noFill/>
          <a:ln>
            <a:noFill/>
          </a:ln>
        </p:spPr>
      </p:pic>
    </p:spTree>
    <p:extLst>
      <p:ext uri="{BB962C8B-B14F-4D97-AF65-F5344CB8AC3E}">
        <p14:creationId xmlns:p14="http://schemas.microsoft.com/office/powerpoint/2010/main" val="948337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176B-664A-0920-9B08-95B676F07CF3}"/>
              </a:ext>
            </a:extLst>
          </p:cNvPr>
          <p:cNvSpPr>
            <a:spLocks noGrp="1"/>
          </p:cNvSpPr>
          <p:nvPr>
            <p:ph type="title"/>
          </p:nvPr>
        </p:nvSpPr>
        <p:spPr/>
        <p:txBody>
          <a:bodyPr>
            <a:normAutofit fontScale="90000"/>
          </a:bodyPr>
          <a:lstStyle/>
          <a:p>
            <a:r>
              <a:rPr lang="en-US" dirty="0"/>
              <a:t>Technology Used</a:t>
            </a:r>
            <a:endParaRPr lang="en-IN" dirty="0"/>
          </a:p>
        </p:txBody>
      </p:sp>
      <p:sp>
        <p:nvSpPr>
          <p:cNvPr id="3" name="Text Placeholder 2">
            <a:extLst>
              <a:ext uri="{FF2B5EF4-FFF2-40B4-BE49-F238E27FC236}">
                <a16:creationId xmlns:a16="http://schemas.microsoft.com/office/drawing/2014/main" id="{DCFAE4FB-1458-467E-2CBD-D5F5CDA0BA67}"/>
              </a:ext>
            </a:extLst>
          </p:cNvPr>
          <p:cNvSpPr>
            <a:spLocks noGrp="1"/>
          </p:cNvSpPr>
          <p:nvPr>
            <p:ph type="body" idx="1"/>
          </p:nvPr>
        </p:nvSpPr>
        <p:spPr/>
        <p:txBody>
          <a:bodyPr/>
          <a:lstStyle/>
          <a:p>
            <a:r>
              <a:rPr lang="en-US" dirty="0"/>
              <a:t>Numpy</a:t>
            </a:r>
          </a:p>
          <a:p>
            <a:r>
              <a:rPr lang="en-US" dirty="0"/>
              <a:t>Pandas</a:t>
            </a:r>
          </a:p>
          <a:p>
            <a:r>
              <a:rPr lang="en-US" dirty="0"/>
              <a:t>Matplotlib</a:t>
            </a:r>
          </a:p>
          <a:p>
            <a:r>
              <a:rPr lang="en-US" dirty="0"/>
              <a:t>Python</a:t>
            </a:r>
          </a:p>
          <a:p>
            <a:r>
              <a:rPr lang="en-US" dirty="0"/>
              <a:t>TensorFlow</a:t>
            </a:r>
          </a:p>
          <a:p>
            <a:r>
              <a:rPr lang="en-US" dirty="0"/>
              <a:t>Flask</a:t>
            </a:r>
          </a:p>
          <a:p>
            <a:r>
              <a:rPr lang="en-US" dirty="0"/>
              <a:t>Socket.io</a:t>
            </a:r>
          </a:p>
          <a:p>
            <a:endParaRPr lang="en-US" dirty="0"/>
          </a:p>
          <a:p>
            <a:endParaRPr lang="en-IN" dirty="0"/>
          </a:p>
        </p:txBody>
      </p:sp>
    </p:spTree>
    <p:extLst>
      <p:ext uri="{BB962C8B-B14F-4D97-AF65-F5344CB8AC3E}">
        <p14:creationId xmlns:p14="http://schemas.microsoft.com/office/powerpoint/2010/main" val="1697661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F02E-BA1C-8CEF-58B6-83E447B6CC87}"/>
              </a:ext>
            </a:extLst>
          </p:cNvPr>
          <p:cNvSpPr>
            <a:spLocks noGrp="1"/>
          </p:cNvSpPr>
          <p:nvPr>
            <p:ph type="title"/>
          </p:nvPr>
        </p:nvSpPr>
        <p:spPr/>
        <p:txBody>
          <a:bodyPr>
            <a:normAutofit fontScale="90000"/>
          </a:bodyPr>
          <a:lstStyle/>
          <a:p>
            <a:r>
              <a:rPr lang="en-US" dirty="0"/>
              <a:t>Challenges</a:t>
            </a:r>
            <a:endParaRPr lang="en-IN" dirty="0"/>
          </a:p>
        </p:txBody>
      </p:sp>
      <p:sp>
        <p:nvSpPr>
          <p:cNvPr id="3" name="Text Placeholder 2">
            <a:extLst>
              <a:ext uri="{FF2B5EF4-FFF2-40B4-BE49-F238E27FC236}">
                <a16:creationId xmlns:a16="http://schemas.microsoft.com/office/drawing/2014/main" id="{1D9AB472-CF32-FCD1-FC89-B84CF1D6FED8}"/>
              </a:ext>
            </a:extLst>
          </p:cNvPr>
          <p:cNvSpPr>
            <a:spLocks noGrp="1"/>
          </p:cNvSpPr>
          <p:nvPr>
            <p:ph type="body" idx="1"/>
          </p:nvPr>
        </p:nvSpPr>
        <p:spPr>
          <a:xfrm>
            <a:off x="311700" y="1229875"/>
            <a:ext cx="8520600" cy="2377719"/>
          </a:xfrm>
        </p:spPr>
        <p:txBody>
          <a:bodyPr>
            <a:normAutofit fontScale="92500" lnSpcReduction="20000"/>
          </a:bodyPr>
          <a:lstStyle/>
          <a:p>
            <a:pPr>
              <a:lnSpc>
                <a:spcPct val="200000"/>
              </a:lnSpc>
            </a:pPr>
            <a:r>
              <a:rPr lang="en-US" sz="1900" dirty="0">
                <a:latin typeface="Poppins" panose="00000500000000000000" pitchFamily="2" charset="0"/>
                <a:cs typeface="Poppins" panose="00000500000000000000" pitchFamily="2" charset="0"/>
              </a:rPr>
              <a:t>Very Less Data</a:t>
            </a:r>
          </a:p>
          <a:p>
            <a:pPr>
              <a:lnSpc>
                <a:spcPct val="110000"/>
              </a:lnSpc>
            </a:pPr>
            <a:r>
              <a:rPr lang="en-US" sz="1900" dirty="0">
                <a:latin typeface="Poppins" panose="00000500000000000000" pitchFamily="2" charset="0"/>
                <a:cs typeface="Poppins" panose="00000500000000000000" pitchFamily="2" charset="0"/>
              </a:rPr>
              <a:t>High Computational Cost And Memory Consumption</a:t>
            </a:r>
          </a:p>
          <a:p>
            <a:pPr>
              <a:lnSpc>
                <a:spcPct val="150000"/>
              </a:lnSpc>
            </a:pPr>
            <a:r>
              <a:rPr lang="en-US" sz="1900" dirty="0">
                <a:latin typeface="Poppins" panose="00000500000000000000" pitchFamily="2" charset="0"/>
                <a:cs typeface="Poppins" panose="00000500000000000000" pitchFamily="2" charset="0"/>
              </a:rPr>
              <a:t>Yet To Attain Optimum Steering Performance </a:t>
            </a:r>
          </a:p>
          <a:p>
            <a:pPr>
              <a:lnSpc>
                <a:spcPct val="120000"/>
              </a:lnSpc>
            </a:pPr>
            <a:r>
              <a:rPr lang="en-US" sz="1900" dirty="0">
                <a:latin typeface="Poppins" panose="00000500000000000000" pitchFamily="2" charset="0"/>
                <a:cs typeface="Poppins" panose="00000500000000000000" pitchFamily="2" charset="0"/>
              </a:rPr>
              <a:t>For now we are testing our model on one-way roads only, In two ways roads, it would be very difficult to control the steer angle and speed as we are working here only on images as to calculate distances between two objects need sensors and antennas. </a:t>
            </a:r>
            <a:endParaRPr lang="en-IN" sz="19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81944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311700" y="100274"/>
            <a:ext cx="8520600" cy="6845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200" dirty="0">
                <a:latin typeface="Arial"/>
                <a:ea typeface="Arial"/>
                <a:cs typeface="Arial"/>
                <a:sym typeface="Arial"/>
              </a:rPr>
              <a:t>Project Overview:</a:t>
            </a:r>
            <a:endParaRPr sz="3200" dirty="0">
              <a:latin typeface="Arial"/>
              <a:ea typeface="Arial"/>
              <a:cs typeface="Arial"/>
              <a:sym typeface="Arial"/>
            </a:endParaRPr>
          </a:p>
        </p:txBody>
      </p:sp>
      <p:sp>
        <p:nvSpPr>
          <p:cNvPr id="99" name="Google Shape;99;p15"/>
          <p:cNvSpPr txBox="1">
            <a:spLocks noGrp="1"/>
          </p:cNvSpPr>
          <p:nvPr>
            <p:ph type="body" idx="1"/>
          </p:nvPr>
        </p:nvSpPr>
        <p:spPr>
          <a:xfrm>
            <a:off x="311700" y="784842"/>
            <a:ext cx="8520600" cy="2050501"/>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SzPts val="1018"/>
              <a:buNone/>
            </a:pPr>
            <a:r>
              <a:rPr lang="en-US" dirty="0">
                <a:solidFill>
                  <a:schemeClr val="bg2"/>
                </a:solidFill>
              </a:rPr>
              <a:t>The project will contain 4 steps for its execution:</a:t>
            </a:r>
          </a:p>
          <a:p>
            <a:pPr marL="285750" indent="-285750">
              <a:buSzPts val="1018"/>
            </a:pPr>
            <a:r>
              <a:rPr lang="en-US" dirty="0">
                <a:solidFill>
                  <a:schemeClr val="bg2"/>
                </a:solidFill>
              </a:rPr>
              <a:t>Data Collection</a:t>
            </a:r>
          </a:p>
          <a:p>
            <a:pPr marL="285750" indent="-285750">
              <a:buSzPts val="1018"/>
            </a:pPr>
            <a:r>
              <a:rPr lang="en-US" dirty="0">
                <a:solidFill>
                  <a:schemeClr val="bg2"/>
                </a:solidFill>
              </a:rPr>
              <a:t>Data Augmentation</a:t>
            </a:r>
          </a:p>
          <a:p>
            <a:pPr marL="285750" indent="-285750">
              <a:buSzPts val="1018"/>
            </a:pPr>
            <a:r>
              <a:rPr lang="en-US" dirty="0">
                <a:solidFill>
                  <a:schemeClr val="bg2"/>
                </a:solidFill>
              </a:rPr>
              <a:t>CNN Model</a:t>
            </a:r>
          </a:p>
          <a:p>
            <a:pPr marL="285750" indent="-285750">
              <a:buSzPts val="1018"/>
            </a:pPr>
            <a:r>
              <a:rPr lang="en-US" dirty="0">
                <a:solidFill>
                  <a:schemeClr val="bg2"/>
                </a:solidFill>
              </a:rPr>
              <a:t>Connect our model to Udacity Simulator to check How well It performs in real environments</a:t>
            </a:r>
            <a:endParaRPr dirty="0">
              <a:solidFill>
                <a:schemeClr val="bg2"/>
              </a:solidFill>
            </a:endParaRPr>
          </a:p>
        </p:txBody>
      </p:sp>
      <p:sp>
        <p:nvSpPr>
          <p:cNvPr id="2" name="TextBox 1">
            <a:extLst>
              <a:ext uri="{FF2B5EF4-FFF2-40B4-BE49-F238E27FC236}">
                <a16:creationId xmlns:a16="http://schemas.microsoft.com/office/drawing/2014/main" id="{84812FC1-2194-D9EE-3E20-32B88DF9DFA7}"/>
              </a:ext>
            </a:extLst>
          </p:cNvPr>
          <p:cNvSpPr txBox="1"/>
          <p:nvPr/>
        </p:nvSpPr>
        <p:spPr>
          <a:xfrm>
            <a:off x="311700" y="2841761"/>
            <a:ext cx="8193881" cy="584775"/>
          </a:xfrm>
          <a:prstGeom prst="rect">
            <a:avLst/>
          </a:prstGeom>
          <a:noFill/>
        </p:spPr>
        <p:txBody>
          <a:bodyPr wrap="square" rtlCol="0">
            <a:spAutoFit/>
          </a:bodyPr>
          <a:lstStyle/>
          <a:p>
            <a:r>
              <a:rPr lang="en-US" sz="3200" dirty="0">
                <a:solidFill>
                  <a:schemeClr val="tx1"/>
                </a:solidFill>
              </a:rPr>
              <a:t>Data Collection:</a:t>
            </a:r>
          </a:p>
        </p:txBody>
      </p:sp>
      <p:sp>
        <p:nvSpPr>
          <p:cNvPr id="3" name="TextBox 2">
            <a:extLst>
              <a:ext uri="{FF2B5EF4-FFF2-40B4-BE49-F238E27FC236}">
                <a16:creationId xmlns:a16="http://schemas.microsoft.com/office/drawing/2014/main" id="{960481F5-917F-3861-3DA5-15BE5193146D}"/>
              </a:ext>
            </a:extLst>
          </p:cNvPr>
          <p:cNvSpPr txBox="1"/>
          <p:nvPr/>
        </p:nvSpPr>
        <p:spPr>
          <a:xfrm>
            <a:off x="390279" y="3529014"/>
            <a:ext cx="8193881" cy="923330"/>
          </a:xfrm>
          <a:prstGeom prst="rect">
            <a:avLst/>
          </a:prstGeom>
          <a:noFill/>
        </p:spPr>
        <p:txBody>
          <a:bodyPr wrap="square" rtlCol="0">
            <a:spAutoFit/>
          </a:bodyPr>
          <a:lstStyle/>
          <a:p>
            <a:r>
              <a:rPr lang="en-US" sz="1800" dirty="0"/>
              <a:t>For data collection, we will use the Udacity simulator. In the simulator, at the car head, three cameras( left, center, and right) are used for capturing the environmental view. </a:t>
            </a:r>
            <a:endParaRPr lang="en-IN"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3" name="Picture 2">
            <a:extLst>
              <a:ext uri="{FF2B5EF4-FFF2-40B4-BE49-F238E27FC236}">
                <a16:creationId xmlns:a16="http://schemas.microsoft.com/office/drawing/2014/main" id="{990F98C2-E97B-33E6-DD3F-39F0A1FCD25C}"/>
              </a:ext>
            </a:extLst>
          </p:cNvPr>
          <p:cNvPicPr>
            <a:picLocks noChangeAspect="1"/>
          </p:cNvPicPr>
          <p:nvPr/>
        </p:nvPicPr>
        <p:blipFill>
          <a:blip r:embed="rId3"/>
          <a:stretch>
            <a:fillRect/>
          </a:stretch>
        </p:blipFill>
        <p:spPr>
          <a:xfrm>
            <a:off x="350042" y="2018032"/>
            <a:ext cx="1883193" cy="1107435"/>
          </a:xfrm>
          <a:prstGeom prst="rect">
            <a:avLst/>
          </a:prstGeom>
        </p:spPr>
      </p:pic>
      <p:sp>
        <p:nvSpPr>
          <p:cNvPr id="4" name="TextBox 3">
            <a:extLst>
              <a:ext uri="{FF2B5EF4-FFF2-40B4-BE49-F238E27FC236}">
                <a16:creationId xmlns:a16="http://schemas.microsoft.com/office/drawing/2014/main" id="{572B1E96-A8DD-7EDD-5BAD-C036ABABD2C1}"/>
              </a:ext>
            </a:extLst>
          </p:cNvPr>
          <p:cNvSpPr txBox="1"/>
          <p:nvPr/>
        </p:nvSpPr>
        <p:spPr>
          <a:xfrm>
            <a:off x="521494" y="292895"/>
            <a:ext cx="4464844" cy="523220"/>
          </a:xfrm>
          <a:prstGeom prst="rect">
            <a:avLst/>
          </a:prstGeom>
          <a:noFill/>
        </p:spPr>
        <p:txBody>
          <a:bodyPr wrap="square" rtlCol="0">
            <a:spAutoFit/>
          </a:bodyPr>
          <a:lstStyle/>
          <a:p>
            <a:r>
              <a:rPr lang="en-US" sz="2800" dirty="0">
                <a:solidFill>
                  <a:schemeClr val="tx1"/>
                </a:solidFill>
              </a:rPr>
              <a:t>Data Collection Interface:</a:t>
            </a:r>
            <a:endParaRPr lang="en-IN" sz="2800" dirty="0">
              <a:solidFill>
                <a:schemeClr val="tx1"/>
              </a:solidFill>
            </a:endParaRPr>
          </a:p>
        </p:txBody>
      </p:sp>
      <p:pic>
        <p:nvPicPr>
          <p:cNvPr id="8" name="Picture 7">
            <a:extLst>
              <a:ext uri="{FF2B5EF4-FFF2-40B4-BE49-F238E27FC236}">
                <a16:creationId xmlns:a16="http://schemas.microsoft.com/office/drawing/2014/main" id="{04468CCC-D33F-70A5-7536-051E11146DE3}"/>
              </a:ext>
            </a:extLst>
          </p:cNvPr>
          <p:cNvPicPr>
            <a:picLocks noChangeAspect="1"/>
          </p:cNvPicPr>
          <p:nvPr/>
        </p:nvPicPr>
        <p:blipFill>
          <a:blip r:embed="rId4"/>
          <a:stretch>
            <a:fillRect/>
          </a:stretch>
        </p:blipFill>
        <p:spPr>
          <a:xfrm>
            <a:off x="2521745" y="1076635"/>
            <a:ext cx="6572250" cy="1234595"/>
          </a:xfrm>
          <a:prstGeom prst="rect">
            <a:avLst/>
          </a:prstGeom>
        </p:spPr>
      </p:pic>
      <p:pic>
        <p:nvPicPr>
          <p:cNvPr id="5" name="Picture 4">
            <a:extLst>
              <a:ext uri="{FF2B5EF4-FFF2-40B4-BE49-F238E27FC236}">
                <a16:creationId xmlns:a16="http://schemas.microsoft.com/office/drawing/2014/main" id="{7EE0B0E5-8543-69D5-A113-D494B5A46C61}"/>
              </a:ext>
            </a:extLst>
          </p:cNvPr>
          <p:cNvPicPr>
            <a:picLocks noChangeAspect="1"/>
          </p:cNvPicPr>
          <p:nvPr/>
        </p:nvPicPr>
        <p:blipFill>
          <a:blip r:embed="rId5"/>
          <a:stretch>
            <a:fillRect/>
          </a:stretch>
        </p:blipFill>
        <p:spPr>
          <a:xfrm>
            <a:off x="2671763" y="2571750"/>
            <a:ext cx="6324957" cy="12802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Augmentation</a:t>
            </a:r>
            <a:endParaRPr dirty="0"/>
          </a:p>
          <a:p>
            <a:pPr marL="0" lvl="0" indent="0" algn="l" rtl="0">
              <a:spcBef>
                <a:spcPts val="0"/>
              </a:spcBef>
              <a:spcAft>
                <a:spcPts val="0"/>
              </a:spcAft>
              <a:buNone/>
            </a:pPr>
            <a:endParaRPr dirty="0"/>
          </a:p>
        </p:txBody>
      </p:sp>
      <p:sp>
        <p:nvSpPr>
          <p:cNvPr id="132" name="Google Shape;132;p20"/>
          <p:cNvSpPr txBox="1">
            <a:spLocks noGrp="1"/>
          </p:cNvSpPr>
          <p:nvPr>
            <p:ph type="body" idx="1"/>
          </p:nvPr>
        </p:nvSpPr>
        <p:spPr>
          <a:xfrm>
            <a:off x="311700" y="1229875"/>
            <a:ext cx="8520600" cy="2570600"/>
          </a:xfrm>
          <a:prstGeom prst="rect">
            <a:avLst/>
          </a:prstGeom>
        </p:spPr>
        <p:txBody>
          <a:bodyPr spcFirstLastPara="1" wrap="square" lIns="91425" tIns="91425" rIns="91425" bIns="91425" anchor="t" anchorCtr="0">
            <a:normAutofit lnSpcReduction="10000"/>
          </a:bodyPr>
          <a:lstStyle/>
          <a:p>
            <a:pPr marL="0" lvl="0" indent="0" algn="l" rtl="0">
              <a:lnSpc>
                <a:spcPct val="95000"/>
              </a:lnSpc>
              <a:spcBef>
                <a:spcPts val="0"/>
              </a:spcBef>
              <a:spcAft>
                <a:spcPts val="0"/>
              </a:spcAft>
              <a:buNone/>
            </a:pPr>
            <a:r>
              <a:rPr lang="en" sz="1700" dirty="0">
                <a:solidFill>
                  <a:schemeClr val="bg2"/>
                </a:solidFill>
                <a:latin typeface="Arial"/>
                <a:ea typeface="Arial"/>
                <a:cs typeface="Arial"/>
                <a:sym typeface="Arial"/>
              </a:rPr>
              <a:t>We used multiple data augmentation techniques to increase the size of the dataset as it was too limited for training a deep learning model. </a:t>
            </a:r>
            <a:endParaRPr sz="1700" dirty="0">
              <a:solidFill>
                <a:schemeClr val="bg2"/>
              </a:solidFill>
              <a:latin typeface="Arial"/>
              <a:ea typeface="Arial"/>
              <a:cs typeface="Arial"/>
              <a:sym typeface="Arial"/>
            </a:endParaRPr>
          </a:p>
          <a:p>
            <a:pPr marL="0" lvl="0" indent="0" algn="l" rtl="0">
              <a:lnSpc>
                <a:spcPct val="95000"/>
              </a:lnSpc>
              <a:spcBef>
                <a:spcPts val="1200"/>
              </a:spcBef>
              <a:spcAft>
                <a:spcPts val="0"/>
              </a:spcAft>
              <a:buNone/>
            </a:pPr>
            <a:r>
              <a:rPr lang="en" sz="1700" dirty="0">
                <a:solidFill>
                  <a:schemeClr val="bg2"/>
                </a:solidFill>
                <a:latin typeface="Arial"/>
                <a:ea typeface="Arial"/>
                <a:cs typeface="Arial"/>
                <a:sym typeface="Arial"/>
              </a:rPr>
              <a:t>To generate augmented samples, we used </a:t>
            </a:r>
            <a:endParaRPr sz="1700" dirty="0">
              <a:solidFill>
                <a:schemeClr val="bg2"/>
              </a:solidFill>
              <a:latin typeface="Arial"/>
              <a:ea typeface="Arial"/>
              <a:cs typeface="Arial"/>
              <a:sym typeface="Arial"/>
            </a:endParaRPr>
          </a:p>
          <a:p>
            <a:pPr marL="457200" lvl="0" indent="-336550" algn="l" rtl="0">
              <a:lnSpc>
                <a:spcPct val="95000"/>
              </a:lnSpc>
              <a:spcBef>
                <a:spcPts val="1200"/>
              </a:spcBef>
              <a:spcAft>
                <a:spcPts val="0"/>
              </a:spcAft>
              <a:buClr>
                <a:srgbClr val="980000"/>
              </a:buClr>
              <a:buSzPts val="1700"/>
              <a:buFont typeface="Arial"/>
              <a:buChar char="●"/>
            </a:pPr>
            <a:r>
              <a:rPr lang="en" sz="1700" dirty="0">
                <a:solidFill>
                  <a:schemeClr val="bg2"/>
                </a:solidFill>
                <a:latin typeface="Arial"/>
                <a:ea typeface="Arial"/>
                <a:cs typeface="Arial"/>
                <a:sym typeface="Arial"/>
              </a:rPr>
              <a:t>Random Shadowing</a:t>
            </a:r>
            <a:endParaRPr sz="1700" dirty="0">
              <a:solidFill>
                <a:schemeClr val="bg2"/>
              </a:solidFill>
              <a:latin typeface="Arial"/>
              <a:ea typeface="Arial"/>
              <a:cs typeface="Arial"/>
              <a:sym typeface="Arial"/>
            </a:endParaRPr>
          </a:p>
          <a:p>
            <a:pPr marL="457200" lvl="0" indent="-336550" algn="l" rtl="0">
              <a:lnSpc>
                <a:spcPct val="95000"/>
              </a:lnSpc>
              <a:spcBef>
                <a:spcPts val="0"/>
              </a:spcBef>
              <a:spcAft>
                <a:spcPts val="0"/>
              </a:spcAft>
              <a:buClr>
                <a:srgbClr val="980000"/>
              </a:buClr>
              <a:buSzPts val="1700"/>
              <a:buFont typeface="Arial"/>
              <a:buChar char="●"/>
            </a:pPr>
            <a:r>
              <a:rPr lang="en" sz="1700" dirty="0">
                <a:solidFill>
                  <a:schemeClr val="bg2"/>
                </a:solidFill>
                <a:latin typeface="Arial"/>
                <a:ea typeface="Arial"/>
                <a:cs typeface="Arial"/>
                <a:sym typeface="Arial"/>
              </a:rPr>
              <a:t>Fliping </a:t>
            </a:r>
            <a:endParaRPr sz="1700" dirty="0">
              <a:solidFill>
                <a:schemeClr val="bg2"/>
              </a:solidFill>
              <a:latin typeface="Arial"/>
              <a:ea typeface="Arial"/>
              <a:cs typeface="Arial"/>
              <a:sym typeface="Arial"/>
            </a:endParaRPr>
          </a:p>
          <a:p>
            <a:pPr marL="457200" lvl="0" indent="-336550" algn="l" rtl="0">
              <a:lnSpc>
                <a:spcPct val="95000"/>
              </a:lnSpc>
              <a:spcBef>
                <a:spcPts val="0"/>
              </a:spcBef>
              <a:spcAft>
                <a:spcPts val="0"/>
              </a:spcAft>
              <a:buClr>
                <a:srgbClr val="980000"/>
              </a:buClr>
              <a:buSzPts val="1700"/>
              <a:buFont typeface="Arial"/>
              <a:buChar char="●"/>
            </a:pPr>
            <a:r>
              <a:rPr lang="en" sz="1700" dirty="0">
                <a:solidFill>
                  <a:schemeClr val="bg2"/>
                </a:solidFill>
                <a:latin typeface="Arial"/>
                <a:ea typeface="Arial"/>
                <a:cs typeface="Arial"/>
                <a:sym typeface="Arial"/>
              </a:rPr>
              <a:t>Random Translation</a:t>
            </a:r>
          </a:p>
          <a:p>
            <a:pPr marL="457200" lvl="0" indent="-336550" algn="l" rtl="0">
              <a:lnSpc>
                <a:spcPct val="95000"/>
              </a:lnSpc>
              <a:spcBef>
                <a:spcPts val="0"/>
              </a:spcBef>
              <a:spcAft>
                <a:spcPts val="0"/>
              </a:spcAft>
              <a:buClr>
                <a:srgbClr val="980000"/>
              </a:buClr>
              <a:buSzPts val="1700"/>
              <a:buFont typeface="Arial"/>
              <a:buChar char="●"/>
            </a:pPr>
            <a:r>
              <a:rPr lang="en" sz="1700" dirty="0">
                <a:solidFill>
                  <a:schemeClr val="bg2"/>
                </a:solidFill>
                <a:latin typeface="Arial"/>
                <a:ea typeface="Arial"/>
                <a:cs typeface="Arial"/>
                <a:sym typeface="Arial"/>
              </a:rPr>
              <a:t>Changing the Brightness</a:t>
            </a:r>
          </a:p>
          <a:p>
            <a:pPr marL="457200" lvl="0" indent="-336550" algn="l" rtl="0">
              <a:lnSpc>
                <a:spcPct val="95000"/>
              </a:lnSpc>
              <a:spcBef>
                <a:spcPts val="0"/>
              </a:spcBef>
              <a:spcAft>
                <a:spcPts val="0"/>
              </a:spcAft>
              <a:buClr>
                <a:srgbClr val="980000"/>
              </a:buClr>
              <a:buSzPts val="1700"/>
              <a:buFont typeface="Arial"/>
              <a:buChar char="●"/>
            </a:pPr>
            <a:r>
              <a:rPr lang="en" sz="1700" dirty="0">
                <a:solidFill>
                  <a:schemeClr val="bg2"/>
                </a:solidFill>
                <a:latin typeface="Arial"/>
                <a:ea typeface="Arial"/>
                <a:cs typeface="Arial"/>
                <a:sym typeface="Arial"/>
              </a:rPr>
              <a:t>Image Rotationing</a:t>
            </a:r>
          </a:p>
          <a:p>
            <a:pPr marL="457200" lvl="0" indent="-336550" algn="l" rtl="0">
              <a:lnSpc>
                <a:spcPct val="95000"/>
              </a:lnSpc>
              <a:spcBef>
                <a:spcPts val="0"/>
              </a:spcBef>
              <a:spcAft>
                <a:spcPts val="0"/>
              </a:spcAft>
              <a:buClr>
                <a:srgbClr val="980000"/>
              </a:buClr>
              <a:buSzPts val="1700"/>
              <a:buFont typeface="Arial"/>
              <a:buChar char="●"/>
            </a:pPr>
            <a:r>
              <a:rPr lang="en-IN" sz="1700" dirty="0">
                <a:solidFill>
                  <a:schemeClr val="bg2"/>
                </a:solidFill>
                <a:latin typeface="Arial"/>
                <a:ea typeface="Arial"/>
                <a:cs typeface="Arial"/>
                <a:sym typeface="Arial"/>
              </a:rPr>
              <a:t>G</a:t>
            </a:r>
            <a:r>
              <a:rPr lang="en" sz="1700">
                <a:solidFill>
                  <a:schemeClr val="bg2"/>
                </a:solidFill>
                <a:latin typeface="Arial"/>
                <a:ea typeface="Arial"/>
                <a:cs typeface="Arial"/>
                <a:sym typeface="Arial"/>
              </a:rPr>
              <a:t>aussian noise</a:t>
            </a:r>
            <a:endParaRPr sz="1700" dirty="0">
              <a:solidFill>
                <a:schemeClr val="bg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311700" y="2576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Proposed Model:</a:t>
            </a:r>
            <a:endParaRPr/>
          </a:p>
        </p:txBody>
      </p:sp>
      <p:sp>
        <p:nvSpPr>
          <p:cNvPr id="160" name="Google Shape;160;p24"/>
          <p:cNvSpPr txBox="1">
            <a:spLocks noGrp="1"/>
          </p:cNvSpPr>
          <p:nvPr>
            <p:ph type="body" idx="1"/>
          </p:nvPr>
        </p:nvSpPr>
        <p:spPr>
          <a:xfrm>
            <a:off x="311700" y="1101286"/>
            <a:ext cx="8520600" cy="1470463"/>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solidFill>
                  <a:schemeClr val="bg2"/>
                </a:solidFill>
                <a:latin typeface="Poppins" panose="00000500000000000000" pitchFamily="2" charset="0"/>
                <a:cs typeface="Poppins" panose="00000500000000000000" pitchFamily="2" charset="0"/>
              </a:rPr>
              <a:t>In the ML Model, we used a CNN(Convolution Neural Network) as we are working on Images.</a:t>
            </a:r>
          </a:p>
          <a:p>
            <a:pPr marL="0" lvl="0" indent="0" algn="l" rtl="0">
              <a:spcBef>
                <a:spcPts val="0"/>
              </a:spcBef>
              <a:spcAft>
                <a:spcPts val="0"/>
              </a:spcAft>
              <a:buNone/>
            </a:pPr>
            <a:endParaRPr lang="en-US" dirty="0">
              <a:solidFill>
                <a:schemeClr val="bg2"/>
              </a:solidFill>
              <a:latin typeface="Poppins" panose="00000500000000000000" pitchFamily="2" charset="0"/>
              <a:cs typeface="Poppins" panose="00000500000000000000" pitchFamily="2" charset="0"/>
            </a:endParaRPr>
          </a:p>
          <a:p>
            <a:pPr marL="0" lvl="0" indent="0" algn="l" rtl="0">
              <a:spcBef>
                <a:spcPts val="0"/>
              </a:spcBef>
              <a:spcAft>
                <a:spcPts val="0"/>
              </a:spcAft>
              <a:buNone/>
            </a:pPr>
            <a:r>
              <a:rPr lang="en-US" dirty="0">
                <a:solidFill>
                  <a:schemeClr val="bg2"/>
                </a:solidFill>
                <a:latin typeface="Poppins" panose="00000500000000000000" pitchFamily="2" charset="0"/>
                <a:cs typeface="Poppins" panose="00000500000000000000" pitchFamily="2" charset="0"/>
              </a:rPr>
              <a:t>Generally,</a:t>
            </a:r>
          </a:p>
          <a:p>
            <a:pPr marL="0" lvl="0" indent="0" algn="l" rtl="0">
              <a:spcBef>
                <a:spcPts val="0"/>
              </a:spcBef>
              <a:spcAft>
                <a:spcPts val="0"/>
              </a:spcAft>
              <a:buNone/>
            </a:pPr>
            <a:r>
              <a:rPr lang="en-US" dirty="0">
                <a:solidFill>
                  <a:schemeClr val="bg2"/>
                </a:solidFill>
                <a:latin typeface="Poppins" panose="00000500000000000000" pitchFamily="2" charset="0"/>
                <a:cs typeface="Poppins" panose="00000500000000000000" pitchFamily="2" charset="0"/>
              </a:rPr>
              <a:t>	          CNN = Feature extraction + Classification</a:t>
            </a:r>
            <a:endParaRPr dirty="0">
              <a:solidFill>
                <a:schemeClr val="bg2"/>
              </a:solidFill>
              <a:latin typeface="Poppins" panose="00000500000000000000" pitchFamily="2" charset="0"/>
              <a:cs typeface="Poppins" panose="00000500000000000000" pitchFamily="2" charset="0"/>
            </a:endParaRPr>
          </a:p>
        </p:txBody>
      </p:sp>
      <p:pic>
        <p:nvPicPr>
          <p:cNvPr id="1026" name="Picture 2">
            <a:extLst>
              <a:ext uri="{FF2B5EF4-FFF2-40B4-BE49-F238E27FC236}">
                <a16:creationId xmlns:a16="http://schemas.microsoft.com/office/drawing/2014/main" id="{1C045BEC-599B-248A-7298-EDC94515FA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68"/>
          <a:stretch/>
        </p:blipFill>
        <p:spPr bwMode="auto">
          <a:xfrm>
            <a:off x="1997868" y="2863809"/>
            <a:ext cx="5148263" cy="20220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1184</TotalTime>
  <Words>616</Words>
  <Application>Microsoft Office PowerPoint</Application>
  <PresentationFormat>On-screen Show (16:9)</PresentationFormat>
  <Paragraphs>78</Paragraphs>
  <Slides>16</Slides>
  <Notes>9</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Roboto</vt:lpstr>
      <vt:lpstr>Wingdings</vt:lpstr>
      <vt:lpstr>Times New Roman</vt:lpstr>
      <vt:lpstr>Georgia</vt:lpstr>
      <vt:lpstr>Arial</vt:lpstr>
      <vt:lpstr>Poppins</vt:lpstr>
      <vt:lpstr>Calibri</vt:lpstr>
      <vt:lpstr>Geometric</vt:lpstr>
      <vt:lpstr>PowerPoint Presentation</vt:lpstr>
      <vt:lpstr>Objective:  The purpose of this project is to simulate a self-driving car.  Self Driving cars are among the trending technologies and come with various advantages which include:</vt:lpstr>
      <vt:lpstr>Introduction</vt:lpstr>
      <vt:lpstr>Technology Used</vt:lpstr>
      <vt:lpstr>Challenges</vt:lpstr>
      <vt:lpstr>Project Overview:</vt:lpstr>
      <vt:lpstr>PowerPoint Presentation</vt:lpstr>
      <vt:lpstr>Data Augmentation </vt:lpstr>
      <vt:lpstr>Proposed Model:</vt:lpstr>
      <vt:lpstr>Architecture of Model 1:</vt:lpstr>
      <vt:lpstr>Architecture of Model 2:-</vt:lpstr>
      <vt:lpstr>Results</vt:lpstr>
      <vt:lpstr>Results Cont..</vt:lpstr>
      <vt:lpstr>CONCLUSION</vt:lpstr>
      <vt:lpstr>Links and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SURAJ ROY</cp:lastModifiedBy>
  <cp:revision>39</cp:revision>
  <dcterms:modified xsi:type="dcterms:W3CDTF">2022-11-29T06:57:55Z</dcterms:modified>
</cp:coreProperties>
</file>